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1" r:id="rId9"/>
    <p:sldId id="267" r:id="rId10"/>
    <p:sldId id="262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7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1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2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1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5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2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7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32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2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4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6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5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11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4C990AF-3C86-474A-BEA7-F13861172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60" y="5831153"/>
            <a:ext cx="11308080" cy="526644"/>
          </a:xfrm>
        </p:spPr>
        <p:txBody>
          <a:bodyPr>
            <a:normAutofit/>
          </a:bodyPr>
          <a:lstStyle/>
          <a:p>
            <a:pPr algn="l">
              <a:lnSpc>
                <a:spcPct val="115000"/>
              </a:lnSpc>
            </a:pPr>
            <a:r>
              <a:rPr lang="it-IT" sz="1700" dirty="0"/>
              <a:t>Bonfissuto Luca, Cassina Giorgio, Facciani Alessandro, Kazakevych Vladyslav, Marelli Samuele, Sala Tesciat Kevin</a:t>
            </a:r>
          </a:p>
        </p:txBody>
      </p:sp>
      <p:pic>
        <p:nvPicPr>
          <p:cNvPr id="10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2DFEC217-C4B0-41B1-9B1C-9B9D170C4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2982524"/>
            <a:ext cx="5541640" cy="173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6544E69-3486-4966-A36F-A9875571F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r="8652"/>
          <a:stretch/>
        </p:blipFill>
        <p:spPr>
          <a:xfrm>
            <a:off x="5264728" y="2"/>
            <a:ext cx="6927272" cy="5330949"/>
          </a:xfrm>
          <a:custGeom>
            <a:avLst/>
            <a:gdLst/>
            <a:ahLst/>
            <a:cxnLst/>
            <a:rect l="l" t="t" r="r" b="b"/>
            <a:pathLst>
              <a:path w="6927272" h="5330949">
                <a:moveTo>
                  <a:pt x="0" y="0"/>
                </a:moveTo>
                <a:lnTo>
                  <a:pt x="6927272" y="0"/>
                </a:lnTo>
                <a:lnTo>
                  <a:pt x="6927272" y="3912793"/>
                </a:lnTo>
                <a:lnTo>
                  <a:pt x="6884989" y="4002742"/>
                </a:lnTo>
                <a:cubicBezTo>
                  <a:pt x="6799406" y="4174873"/>
                  <a:pt x="6702812" y="4339578"/>
                  <a:pt x="6592028" y="4494163"/>
                </a:cubicBezTo>
                <a:cubicBezTo>
                  <a:pt x="5802121" y="5596640"/>
                  <a:pt x="4821632" y="5380883"/>
                  <a:pt x="3742808" y="5122218"/>
                </a:cubicBezTo>
                <a:cubicBezTo>
                  <a:pt x="2131653" y="4735722"/>
                  <a:pt x="759367" y="4191689"/>
                  <a:pt x="326623" y="2148182"/>
                </a:cubicBezTo>
                <a:cubicBezTo>
                  <a:pt x="186907" y="1488770"/>
                  <a:pt x="67840" y="834043"/>
                  <a:pt x="13721" y="20123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36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34B207-1815-431C-8945-845E57693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797"/>
          <a:stretch/>
        </p:blipFill>
        <p:spPr>
          <a:xfrm>
            <a:off x="-8" y="779409"/>
            <a:ext cx="5948805" cy="6085620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0F1E1957-5B09-4111-AA4A-C5ADE6FF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3398" y="1057453"/>
            <a:ext cx="53340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FREELANCE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7970249-ECA1-4F70-93DF-293E470BD49B}"/>
              </a:ext>
            </a:extLst>
          </p:cNvPr>
          <p:cNvSpPr txBox="1"/>
          <p:nvPr/>
        </p:nvSpPr>
        <p:spPr>
          <a:xfrm>
            <a:off x="6403398" y="2780729"/>
            <a:ext cx="54236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Utilizzeremo freelance qualificati che ci aiuteranno a completare il progetto nei tempi stabiliti, dandoci una mano qualora sorgano problemi nello sviluppo</a:t>
            </a:r>
          </a:p>
        </p:txBody>
      </p:sp>
      <p:pic>
        <p:nvPicPr>
          <p:cNvPr id="8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AB49E10D-55CB-4FB7-B83F-55C62A844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373" y="6314362"/>
            <a:ext cx="1601755" cy="5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179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E2F02-1C7C-4984-BB0B-8A59084C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PROGRESSI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F0A299C-B257-4A41-BBD9-84703C2FB58C}"/>
              </a:ext>
            </a:extLst>
          </p:cNvPr>
          <p:cNvSpPr txBox="1"/>
          <p:nvPr/>
        </p:nvSpPr>
        <p:spPr>
          <a:xfrm>
            <a:off x="2488498" y="3013501"/>
            <a:ext cx="7215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È stato richiesto l’aiuto del freelance per rifinire la home page con alcuni dettagli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ECE7C1-E0ED-42F9-AC51-D5AB6F658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316" y="2158779"/>
            <a:ext cx="7665357" cy="37707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8A13DDB-86AF-48B7-BBA9-4CD8BC04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59" y="2952921"/>
            <a:ext cx="9047473" cy="1523999"/>
          </a:xfrm>
          <a:prstGeom prst="rect">
            <a:avLst/>
          </a:prstGeom>
        </p:spPr>
      </p:pic>
      <p:pic>
        <p:nvPicPr>
          <p:cNvPr id="9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079455E0-3335-4DB4-971B-C3A9EBEA0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" y="6258377"/>
            <a:ext cx="1601755" cy="5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258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1414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777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BBBF29-D3D0-455E-8E9A-85132051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0080"/>
            <a:ext cx="10668000" cy="152400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DIAGRAMMA DI GANTT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41E912A-F7DA-4D8F-A3DD-3C743F0C6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43"/>
          <a:stretch/>
        </p:blipFill>
        <p:spPr>
          <a:xfrm>
            <a:off x="0" y="2675952"/>
            <a:ext cx="12192000" cy="2411787"/>
          </a:xfrm>
          <a:prstGeom prst="rect">
            <a:avLst/>
          </a:prstGeom>
        </p:spPr>
      </p:pic>
      <p:pic>
        <p:nvPicPr>
          <p:cNvPr id="6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260D071C-36CB-4F4D-9DE7-4581BDD9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" y="6283235"/>
            <a:ext cx="1601755" cy="5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6499AC3A-B7C6-43ED-817D-85AB229F061A}"/>
              </a:ext>
            </a:extLst>
          </p:cNvPr>
          <p:cNvSpPr/>
          <p:nvPr/>
        </p:nvSpPr>
        <p:spPr>
          <a:xfrm>
            <a:off x="2188723" y="3035030"/>
            <a:ext cx="321013" cy="1138136"/>
          </a:xfrm>
          <a:custGeom>
            <a:avLst/>
            <a:gdLst>
              <a:gd name="connsiteX0" fmla="*/ 0 w 321013"/>
              <a:gd name="connsiteY0" fmla="*/ 0 h 1138136"/>
              <a:gd name="connsiteX1" fmla="*/ 321013 w 321013"/>
              <a:gd name="connsiteY1" fmla="*/ 0 h 1138136"/>
              <a:gd name="connsiteX2" fmla="*/ 321013 w 321013"/>
              <a:gd name="connsiteY2" fmla="*/ 591831 h 1138136"/>
              <a:gd name="connsiteX3" fmla="*/ 321013 w 321013"/>
              <a:gd name="connsiteY3" fmla="*/ 1138136 h 1138136"/>
              <a:gd name="connsiteX4" fmla="*/ 0 w 321013"/>
              <a:gd name="connsiteY4" fmla="*/ 1138136 h 1138136"/>
              <a:gd name="connsiteX5" fmla="*/ 0 w 321013"/>
              <a:gd name="connsiteY5" fmla="*/ 580449 h 1138136"/>
              <a:gd name="connsiteX6" fmla="*/ 0 w 321013"/>
              <a:gd name="connsiteY6" fmla="*/ 0 h 113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013" h="1138136" extrusionOk="0">
                <a:moveTo>
                  <a:pt x="0" y="0"/>
                </a:moveTo>
                <a:cubicBezTo>
                  <a:pt x="110703" y="-36061"/>
                  <a:pt x="161690" y="12735"/>
                  <a:pt x="321013" y="0"/>
                </a:cubicBezTo>
                <a:cubicBezTo>
                  <a:pt x="380850" y="222870"/>
                  <a:pt x="291171" y="450223"/>
                  <a:pt x="321013" y="591831"/>
                </a:cubicBezTo>
                <a:cubicBezTo>
                  <a:pt x="350855" y="733439"/>
                  <a:pt x="265266" y="952583"/>
                  <a:pt x="321013" y="1138136"/>
                </a:cubicBezTo>
                <a:cubicBezTo>
                  <a:pt x="170443" y="1153173"/>
                  <a:pt x="131213" y="1133142"/>
                  <a:pt x="0" y="1138136"/>
                </a:cubicBezTo>
                <a:cubicBezTo>
                  <a:pt x="-6332" y="878966"/>
                  <a:pt x="42318" y="762674"/>
                  <a:pt x="0" y="580449"/>
                </a:cubicBezTo>
                <a:cubicBezTo>
                  <a:pt x="-42318" y="398224"/>
                  <a:pt x="54838" y="22802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1300372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Segno di moltiplicazione 32">
            <a:extLst>
              <a:ext uri="{FF2B5EF4-FFF2-40B4-BE49-F238E27FC236}">
                <a16:creationId xmlns:a16="http://schemas.microsoft.com/office/drawing/2014/main" id="{42070069-D9F3-496B-8451-D0BCCBACD00E}"/>
              </a:ext>
            </a:extLst>
          </p:cNvPr>
          <p:cNvSpPr/>
          <p:nvPr/>
        </p:nvSpPr>
        <p:spPr>
          <a:xfrm>
            <a:off x="155643" y="2742691"/>
            <a:ext cx="2272898" cy="1761725"/>
          </a:xfrm>
          <a:custGeom>
            <a:avLst/>
            <a:gdLst>
              <a:gd name="connsiteX0" fmla="*/ 496754 w 2272898"/>
              <a:gd name="connsiteY0" fmla="*/ 486519 h 1761725"/>
              <a:gd name="connsiteX1" fmla="*/ 595032 w 2272898"/>
              <a:gd name="connsiteY1" fmla="*/ 359725 h 1761725"/>
              <a:gd name="connsiteX2" fmla="*/ 849498 w 2272898"/>
              <a:gd name="connsiteY2" fmla="*/ 556962 h 1761725"/>
              <a:gd name="connsiteX3" fmla="*/ 1136449 w 2272898"/>
              <a:gd name="connsiteY3" fmla="*/ 779378 h 1761725"/>
              <a:gd name="connsiteX4" fmla="*/ 1396329 w 2272898"/>
              <a:gd name="connsiteY4" fmla="*/ 577945 h 1761725"/>
              <a:gd name="connsiteX5" fmla="*/ 1677866 w 2272898"/>
              <a:gd name="connsiteY5" fmla="*/ 359725 h 1761725"/>
              <a:gd name="connsiteX6" fmla="*/ 1776144 w 2272898"/>
              <a:gd name="connsiteY6" fmla="*/ 486519 h 1761725"/>
              <a:gd name="connsiteX7" fmla="*/ 1511587 w 2272898"/>
              <a:gd name="connsiteY7" fmla="*/ 691578 h 1761725"/>
              <a:gd name="connsiteX8" fmla="*/ 1267380 w 2272898"/>
              <a:gd name="connsiteY8" fmla="*/ 880863 h 1761725"/>
              <a:gd name="connsiteX9" fmla="*/ 1511587 w 2272898"/>
              <a:gd name="connsiteY9" fmla="*/ 1070148 h 1761725"/>
              <a:gd name="connsiteX10" fmla="*/ 1776144 w 2272898"/>
              <a:gd name="connsiteY10" fmla="*/ 1275206 h 1761725"/>
              <a:gd name="connsiteX11" fmla="*/ 1677866 w 2272898"/>
              <a:gd name="connsiteY11" fmla="*/ 1402000 h 1761725"/>
              <a:gd name="connsiteX12" fmla="*/ 1401743 w 2272898"/>
              <a:gd name="connsiteY12" fmla="*/ 1187977 h 1761725"/>
              <a:gd name="connsiteX13" fmla="*/ 1136449 w 2272898"/>
              <a:gd name="connsiteY13" fmla="*/ 982347 h 1761725"/>
              <a:gd name="connsiteX14" fmla="*/ 865741 w 2272898"/>
              <a:gd name="connsiteY14" fmla="*/ 1192174 h 1761725"/>
              <a:gd name="connsiteX15" fmla="*/ 595032 w 2272898"/>
              <a:gd name="connsiteY15" fmla="*/ 1402000 h 1761725"/>
              <a:gd name="connsiteX16" fmla="*/ 496754 w 2272898"/>
              <a:gd name="connsiteY16" fmla="*/ 1275206 h 1761725"/>
              <a:gd name="connsiteX17" fmla="*/ 740961 w 2272898"/>
              <a:gd name="connsiteY17" fmla="*/ 1085921 h 1761725"/>
              <a:gd name="connsiteX18" fmla="*/ 1005518 w 2272898"/>
              <a:gd name="connsiteY18" fmla="*/ 880863 h 1761725"/>
              <a:gd name="connsiteX19" fmla="*/ 751136 w 2272898"/>
              <a:gd name="connsiteY19" fmla="*/ 683691 h 1761725"/>
              <a:gd name="connsiteX20" fmla="*/ 496754 w 2272898"/>
              <a:gd name="connsiteY20" fmla="*/ 486519 h 176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72898" h="1761725" fill="none" extrusionOk="0">
                <a:moveTo>
                  <a:pt x="496754" y="486519"/>
                </a:moveTo>
                <a:cubicBezTo>
                  <a:pt x="523136" y="433599"/>
                  <a:pt x="582208" y="406324"/>
                  <a:pt x="595032" y="359725"/>
                </a:cubicBezTo>
                <a:cubicBezTo>
                  <a:pt x="697731" y="423203"/>
                  <a:pt x="762766" y="507657"/>
                  <a:pt x="849498" y="556962"/>
                </a:cubicBezTo>
                <a:cubicBezTo>
                  <a:pt x="936230" y="606267"/>
                  <a:pt x="1000520" y="698278"/>
                  <a:pt x="1136449" y="779378"/>
                </a:cubicBezTo>
                <a:cubicBezTo>
                  <a:pt x="1207926" y="674982"/>
                  <a:pt x="1349935" y="649347"/>
                  <a:pt x="1396329" y="577945"/>
                </a:cubicBezTo>
                <a:cubicBezTo>
                  <a:pt x="1442723" y="506543"/>
                  <a:pt x="1626340" y="447689"/>
                  <a:pt x="1677866" y="359725"/>
                </a:cubicBezTo>
                <a:cubicBezTo>
                  <a:pt x="1712265" y="377808"/>
                  <a:pt x="1742305" y="443273"/>
                  <a:pt x="1776144" y="486519"/>
                </a:cubicBezTo>
                <a:cubicBezTo>
                  <a:pt x="1707991" y="545399"/>
                  <a:pt x="1586191" y="614918"/>
                  <a:pt x="1511587" y="691578"/>
                </a:cubicBezTo>
                <a:cubicBezTo>
                  <a:pt x="1436983" y="768238"/>
                  <a:pt x="1315375" y="822534"/>
                  <a:pt x="1267380" y="880863"/>
                </a:cubicBezTo>
                <a:cubicBezTo>
                  <a:pt x="1385376" y="953083"/>
                  <a:pt x="1410821" y="999431"/>
                  <a:pt x="1511587" y="1070148"/>
                </a:cubicBezTo>
                <a:cubicBezTo>
                  <a:pt x="1612353" y="1140865"/>
                  <a:pt x="1684079" y="1223986"/>
                  <a:pt x="1776144" y="1275206"/>
                </a:cubicBezTo>
                <a:cubicBezTo>
                  <a:pt x="1737472" y="1342821"/>
                  <a:pt x="1709331" y="1360975"/>
                  <a:pt x="1677866" y="1402000"/>
                </a:cubicBezTo>
                <a:cubicBezTo>
                  <a:pt x="1542256" y="1343576"/>
                  <a:pt x="1537121" y="1255565"/>
                  <a:pt x="1401743" y="1187977"/>
                </a:cubicBezTo>
                <a:cubicBezTo>
                  <a:pt x="1266366" y="1120389"/>
                  <a:pt x="1233754" y="1013324"/>
                  <a:pt x="1136449" y="982347"/>
                </a:cubicBezTo>
                <a:cubicBezTo>
                  <a:pt x="1044927" y="1073936"/>
                  <a:pt x="920070" y="1149876"/>
                  <a:pt x="865741" y="1192174"/>
                </a:cubicBezTo>
                <a:cubicBezTo>
                  <a:pt x="811412" y="1234472"/>
                  <a:pt x="694443" y="1283967"/>
                  <a:pt x="595032" y="1402000"/>
                </a:cubicBezTo>
                <a:cubicBezTo>
                  <a:pt x="559813" y="1370244"/>
                  <a:pt x="543853" y="1322091"/>
                  <a:pt x="496754" y="1275206"/>
                </a:cubicBezTo>
                <a:cubicBezTo>
                  <a:pt x="580623" y="1202746"/>
                  <a:pt x="646950" y="1164877"/>
                  <a:pt x="740961" y="1085921"/>
                </a:cubicBezTo>
                <a:cubicBezTo>
                  <a:pt x="834972" y="1006966"/>
                  <a:pt x="950772" y="947952"/>
                  <a:pt x="1005518" y="880863"/>
                </a:cubicBezTo>
                <a:cubicBezTo>
                  <a:pt x="884548" y="797815"/>
                  <a:pt x="827115" y="705371"/>
                  <a:pt x="751136" y="683691"/>
                </a:cubicBezTo>
                <a:cubicBezTo>
                  <a:pt x="675157" y="662011"/>
                  <a:pt x="567469" y="539000"/>
                  <a:pt x="496754" y="486519"/>
                </a:cubicBezTo>
                <a:close/>
              </a:path>
              <a:path w="2272898" h="1761725" stroke="0" extrusionOk="0">
                <a:moveTo>
                  <a:pt x="496754" y="486519"/>
                </a:moveTo>
                <a:cubicBezTo>
                  <a:pt x="519574" y="454874"/>
                  <a:pt x="564824" y="420431"/>
                  <a:pt x="595032" y="359725"/>
                </a:cubicBezTo>
                <a:cubicBezTo>
                  <a:pt x="755734" y="433008"/>
                  <a:pt x="788833" y="512857"/>
                  <a:pt x="871155" y="573748"/>
                </a:cubicBezTo>
                <a:cubicBezTo>
                  <a:pt x="953477" y="634639"/>
                  <a:pt x="994495" y="719698"/>
                  <a:pt x="1136449" y="779378"/>
                </a:cubicBezTo>
                <a:cubicBezTo>
                  <a:pt x="1195334" y="703654"/>
                  <a:pt x="1298155" y="682933"/>
                  <a:pt x="1390915" y="582141"/>
                </a:cubicBezTo>
                <a:cubicBezTo>
                  <a:pt x="1483675" y="481349"/>
                  <a:pt x="1578445" y="450167"/>
                  <a:pt x="1677866" y="359725"/>
                </a:cubicBezTo>
                <a:cubicBezTo>
                  <a:pt x="1720818" y="387871"/>
                  <a:pt x="1734006" y="443637"/>
                  <a:pt x="1776144" y="486519"/>
                </a:cubicBezTo>
                <a:cubicBezTo>
                  <a:pt x="1659031" y="586758"/>
                  <a:pt x="1621193" y="557741"/>
                  <a:pt x="1516674" y="687634"/>
                </a:cubicBezTo>
                <a:cubicBezTo>
                  <a:pt x="1412156" y="817527"/>
                  <a:pt x="1319713" y="833238"/>
                  <a:pt x="1267380" y="880863"/>
                </a:cubicBezTo>
                <a:cubicBezTo>
                  <a:pt x="1361800" y="929757"/>
                  <a:pt x="1379476" y="1009655"/>
                  <a:pt x="1531937" y="1085921"/>
                </a:cubicBezTo>
                <a:cubicBezTo>
                  <a:pt x="1684398" y="1162187"/>
                  <a:pt x="1665142" y="1218427"/>
                  <a:pt x="1776144" y="1275206"/>
                </a:cubicBezTo>
                <a:cubicBezTo>
                  <a:pt x="1733218" y="1341241"/>
                  <a:pt x="1711792" y="1338503"/>
                  <a:pt x="1677866" y="1402000"/>
                </a:cubicBezTo>
                <a:cubicBezTo>
                  <a:pt x="1591914" y="1357732"/>
                  <a:pt x="1535448" y="1282727"/>
                  <a:pt x="1396329" y="1183780"/>
                </a:cubicBezTo>
                <a:cubicBezTo>
                  <a:pt x="1257210" y="1084833"/>
                  <a:pt x="1243793" y="1029690"/>
                  <a:pt x="1136449" y="982347"/>
                </a:cubicBezTo>
                <a:cubicBezTo>
                  <a:pt x="1083352" y="1052573"/>
                  <a:pt x="923691" y="1097906"/>
                  <a:pt x="860326" y="1196370"/>
                </a:cubicBezTo>
                <a:cubicBezTo>
                  <a:pt x="796961" y="1294834"/>
                  <a:pt x="644678" y="1344871"/>
                  <a:pt x="595032" y="1402000"/>
                </a:cubicBezTo>
                <a:cubicBezTo>
                  <a:pt x="549904" y="1347878"/>
                  <a:pt x="552992" y="1326854"/>
                  <a:pt x="496754" y="1275206"/>
                </a:cubicBezTo>
                <a:cubicBezTo>
                  <a:pt x="594014" y="1183322"/>
                  <a:pt x="675254" y="1162523"/>
                  <a:pt x="746048" y="1081978"/>
                </a:cubicBezTo>
                <a:cubicBezTo>
                  <a:pt x="816842" y="1001433"/>
                  <a:pt x="892853" y="994573"/>
                  <a:pt x="1005518" y="880863"/>
                </a:cubicBezTo>
                <a:cubicBezTo>
                  <a:pt x="882322" y="812438"/>
                  <a:pt x="827660" y="737691"/>
                  <a:pt x="756224" y="687634"/>
                </a:cubicBezTo>
                <a:cubicBezTo>
                  <a:pt x="684788" y="637577"/>
                  <a:pt x="586961" y="508519"/>
                  <a:pt x="496754" y="486519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3978821945">
                  <a:prstGeom prst="mathMultiply">
                    <a:avLst>
                      <a:gd name="adj1" fmla="val 9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355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7C5760-596B-44F2-A8E5-6FD31E24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89300"/>
            <a:ext cx="10668000" cy="1524000"/>
          </a:xfrm>
        </p:spPr>
        <p:txBody>
          <a:bodyPr/>
          <a:lstStyle/>
          <a:p>
            <a:pPr algn="ctr"/>
            <a:r>
              <a:rPr lang="it-IT" dirty="0"/>
              <a:t>Descrizione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3572D5-2854-47AE-B9CC-F08AA3A20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357140"/>
            <a:ext cx="10668000" cy="12322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t-IT" dirty="0"/>
              <a:t>Il nostro progetto consiste nello sviluppo di un software che consenta di gestire un magazzino in tutti i suoi aspetti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174663E-37C0-4CB4-BE6B-427CB5390F4F}"/>
              </a:ext>
            </a:extLst>
          </p:cNvPr>
          <p:cNvSpPr txBox="1">
            <a:spLocks/>
          </p:cNvSpPr>
          <p:nvPr/>
        </p:nvSpPr>
        <p:spPr>
          <a:xfrm>
            <a:off x="572588" y="2841685"/>
            <a:ext cx="11046823" cy="166231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dirty="0"/>
              <a:t>Sarà in grado di fornire un’interfaccia ai dipendenti dell’azienda che potranno visionare lo stato del magazzino, controllare la quantità di prodotti disponibili e in caso ordinarne uno stock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578120-DD1A-4159-B103-4603CAEF31A7}"/>
              </a:ext>
            </a:extLst>
          </p:cNvPr>
          <p:cNvSpPr txBox="1"/>
          <p:nvPr/>
        </p:nvSpPr>
        <p:spPr>
          <a:xfrm>
            <a:off x="762000" y="3110989"/>
            <a:ext cx="10668000" cy="112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1000"/>
              </a:spcBef>
            </a:pP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Sarà in grado di fornire un’interfaccia ai clienti dell’azienda che potranno visionare i prodotti disponibili e acquistarli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8F4AAA-5399-4983-A8A2-215C5D3575F2}"/>
              </a:ext>
            </a:extLst>
          </p:cNvPr>
          <p:cNvSpPr txBox="1"/>
          <p:nvPr/>
        </p:nvSpPr>
        <p:spPr>
          <a:xfrm>
            <a:off x="572587" y="2980344"/>
            <a:ext cx="110468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Fornirà ai magazzinieri preposti allo stoccaggio dei prodotti in magazzino un applicativo intuitivo e utilizzabile da telefono/pc per capire dove collocare i prodotti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CF45810-A6BE-452F-A144-C034A766CD3E}"/>
              </a:ext>
            </a:extLst>
          </p:cNvPr>
          <p:cNvSpPr txBox="1"/>
          <p:nvPr/>
        </p:nvSpPr>
        <p:spPr>
          <a:xfrm>
            <a:off x="572587" y="3023056"/>
            <a:ext cx="110468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Fornirà ai magazzinieri preposti al prelievo dei prodotti acquistati un applicativo intuitivo e utilizzabile da telefono/pc per capire dove prelevare i prodotti</a:t>
            </a:r>
          </a:p>
        </p:txBody>
      </p:sp>
      <p:pic>
        <p:nvPicPr>
          <p:cNvPr id="10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BF849F06-54EB-484C-A650-06292F06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" y="6258377"/>
            <a:ext cx="1601755" cy="5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14652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3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7" grpId="0"/>
      <p:bldP spid="7" grpId="1"/>
      <p:bldP spid="11" grpId="0"/>
      <p:bldP spid="11" grpId="1"/>
      <p:bldP spid="13" grpId="0"/>
      <p:bldP spid="13" grpId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C4326-E78B-438D-A88D-E46A1C30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Suddivisione dei compiti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5485F5-4962-4165-A8EE-35CEAF2A9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14748"/>
            <a:ext cx="10668000" cy="2390503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/>
              <a:t>Abbiamo pensato di dividere il team in piccoli sottogruppi, in modo che ognuno si occupasse dello sviluppo e dell’implementazione di un ambito a lui ben noto in modo da ottenere il massimo da ciascun componente</a:t>
            </a:r>
          </a:p>
        </p:txBody>
      </p:sp>
      <p:pic>
        <p:nvPicPr>
          <p:cNvPr id="5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F12FEE7C-F8AD-4185-880C-5F2F2BAC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" y="6258377"/>
            <a:ext cx="1601755" cy="5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18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5DD314-FC41-4FE1-A2A6-543F6A024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6" r="34062" b="-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A8596D-E0F6-418B-B3E2-F4E82073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287486"/>
            <a:ext cx="5334000" cy="1524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dirty="0"/>
              <a:t>Dello sviluppo del database si occuperà Facciani Alessandro che ha molta esperienza in questo campo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43AE43-0017-4746-B05F-50789677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63486"/>
            <a:ext cx="5334000" cy="1524000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SVILUPPO DATABASE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095F109-8E9A-4798-B2BE-1D1A35CF7C02}"/>
              </a:ext>
            </a:extLst>
          </p:cNvPr>
          <p:cNvSpPr txBox="1"/>
          <p:nvPr/>
        </p:nvSpPr>
        <p:spPr>
          <a:xfrm>
            <a:off x="461553" y="1571893"/>
            <a:ext cx="649659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Il database conterrà le informazioni riguardanti il magazzino, in esso saranno contenuti diversi dati:</a:t>
            </a: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tutti i prodotti</a:t>
            </a: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posizione dei vari prodotti nel magazzino</a:t>
            </a: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quantità dei prodotti</a:t>
            </a: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elenco dei fornitori</a:t>
            </a: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ordini</a:t>
            </a: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elenco clienti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8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4ED54160-647A-4D71-A146-EB8301BB4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318" y="6249392"/>
            <a:ext cx="1771414" cy="55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92521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00013 -0.2564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2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2" grpId="0"/>
      <p:bldP spid="2" grpId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E72464-9936-44BC-B986-D6B487BB5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36869"/>
            <a:ext cx="10668000" cy="1524000"/>
          </a:xfrm>
        </p:spPr>
        <p:txBody>
          <a:bodyPr/>
          <a:lstStyle/>
          <a:p>
            <a:pPr algn="ctr"/>
            <a:r>
              <a:rPr lang="it-IT" dirty="0"/>
              <a:t>PROGRESSI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37D6D2-3536-4ECA-8433-1BAFB3F1C312}"/>
              </a:ext>
            </a:extLst>
          </p:cNvPr>
          <p:cNvSpPr txBox="1"/>
          <p:nvPr/>
        </p:nvSpPr>
        <p:spPr>
          <a:xfrm>
            <a:off x="986237" y="3179503"/>
            <a:ext cx="1023838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Sono state create alcune tabelle di prova (ordini, clienti, …)</a:t>
            </a:r>
          </a:p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E075E6-6B09-4674-A86C-F7C8AC6DCEB8}"/>
              </a:ext>
            </a:extLst>
          </p:cNvPr>
          <p:cNvSpPr txBox="1"/>
          <p:nvPr/>
        </p:nvSpPr>
        <p:spPr>
          <a:xfrm>
            <a:off x="695069" y="3174789"/>
            <a:ext cx="1083957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Sono state create delle Store Procedure per gestire il database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6A1CCE-A644-4A0F-B720-FEBBAFB1BC33}"/>
              </a:ext>
            </a:extLst>
          </p:cNvPr>
          <p:cNvSpPr txBox="1"/>
          <p:nvPr/>
        </p:nvSpPr>
        <p:spPr>
          <a:xfrm>
            <a:off x="1811045" y="3174789"/>
            <a:ext cx="856991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È stato implementato in C# l’accesso al database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71C73D-EAEE-447D-8DE5-6001805FDC04}"/>
              </a:ext>
            </a:extLst>
          </p:cNvPr>
          <p:cNvSpPr txBox="1"/>
          <p:nvPr/>
        </p:nvSpPr>
        <p:spPr>
          <a:xfrm>
            <a:off x="555812" y="2821830"/>
            <a:ext cx="110803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È stato creato il database con </a:t>
            </a:r>
            <a:r>
              <a:rPr lang="it-IT" sz="2800" dirty="0" err="1">
                <a:solidFill>
                  <a:schemeClr val="tx1">
                    <a:alpha val="70000"/>
                  </a:schemeClr>
                </a:solidFill>
              </a:rPr>
              <a:t>xampp</a:t>
            </a: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 e che verrà in futuro gestito con MySQL Workbench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1786D4B-C7EB-4353-89F3-CCDAA37A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07" y="2649745"/>
            <a:ext cx="5167187" cy="35063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20418F3-40C7-4F1C-A674-2EA4CDF8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507" y="2360833"/>
            <a:ext cx="5484386" cy="3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9BCB624-3A20-4E42-8B28-378EA9BB9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345" y="2360833"/>
            <a:ext cx="3127018" cy="430694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47ED9B5-A063-4043-BFE2-D00FC9BE27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24"/>
          <a:stretch/>
        </p:blipFill>
        <p:spPr>
          <a:xfrm>
            <a:off x="4551345" y="2360833"/>
            <a:ext cx="3383573" cy="4137793"/>
          </a:xfrm>
          <a:prstGeom prst="rect">
            <a:avLst/>
          </a:prstGeom>
        </p:spPr>
      </p:pic>
      <p:pic>
        <p:nvPicPr>
          <p:cNvPr id="13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7B1130DC-23CD-44BB-90E4-CB99A4855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" y="6258377"/>
            <a:ext cx="1601755" cy="5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525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13241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2055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00078 -0.2222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-0.00156 -0.2222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22223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7" grpId="0"/>
      <p:bldP spid="7" grpId="1"/>
      <p:bldP spid="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644495B-6307-4205-B860-4C0FDC973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8" r="10237" b="-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96310D42-81AB-46C2-8394-C31711CEB0F3}"/>
              </a:ext>
            </a:extLst>
          </p:cNvPr>
          <p:cNvSpPr txBox="1">
            <a:spLocks/>
          </p:cNvSpPr>
          <p:nvPr/>
        </p:nvSpPr>
        <p:spPr>
          <a:xfrm>
            <a:off x="762000" y="2460174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400" dirty="0"/>
              <a:t>Dello sviluppo delle applicazioni utilizzate dai magazzinieri si occuperanno Bonfissuto Luca e Marelli Samuele che hanno buona conoscenza nella stesura di programmi efficienti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355EC207-0FF0-44EA-B95A-CC278448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36174"/>
            <a:ext cx="53340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SVILUPPO APPLICAZIONI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33886E-5C31-4E8C-8731-1FEECF8B115E}"/>
              </a:ext>
            </a:extLst>
          </p:cNvPr>
          <p:cNvSpPr txBox="1"/>
          <p:nvPr/>
        </p:nvSpPr>
        <p:spPr>
          <a:xfrm>
            <a:off x="762000" y="2276014"/>
            <a:ext cx="5423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Le applicazioni faciliteranno lo stoccaggio e il prelievo dei prodotti.</a:t>
            </a:r>
          </a:p>
          <a:p>
            <a:pPr algn="ctr"/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Ogni prodotto e ogni ordine sarà infatti contraddistinto da un codice QR che, scansionato, fornirà i dettagli del prodotto, tra cui il posizionamento nel magazzino. Ciò renderà il lavoro dei magazzinieri più veloce ed intuitivo</a:t>
            </a:r>
          </a:p>
        </p:txBody>
      </p:sp>
      <p:pic>
        <p:nvPicPr>
          <p:cNvPr id="8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701E7730-E7AB-46E4-8A45-FDFEE508D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" y="6258377"/>
            <a:ext cx="1601755" cy="5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3131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00104 -0.0659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31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DD4594-FEFF-4663-9DF6-086E15B9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PROGRESSI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71160B-0F1F-4FE8-A82F-E7CE1028A464}"/>
              </a:ext>
            </a:extLst>
          </p:cNvPr>
          <p:cNvSpPr txBox="1"/>
          <p:nvPr/>
        </p:nvSpPr>
        <p:spPr>
          <a:xfrm>
            <a:off x="1528482" y="2937913"/>
            <a:ext cx="9135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Creata l’interfaccia grafica iniziale per accedere al database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E817FB-0224-4776-A485-25600147D679}"/>
              </a:ext>
            </a:extLst>
          </p:cNvPr>
          <p:cNvSpPr txBox="1"/>
          <p:nvPr/>
        </p:nvSpPr>
        <p:spPr>
          <a:xfrm>
            <a:off x="3363801" y="3167390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Creata la lettura del codice QR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BF6288-B891-494F-BBE4-7FCFF43744EA}"/>
              </a:ext>
            </a:extLst>
          </p:cNvPr>
          <p:cNvSpPr txBox="1"/>
          <p:nvPr/>
        </p:nvSpPr>
        <p:spPr>
          <a:xfrm>
            <a:off x="1811284" y="2951946"/>
            <a:ext cx="858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Creata la scrittura del codice QR in base al prodotto e alla quantità selezionata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4EC9AF-D1A8-49DC-B292-76AB730750ED}"/>
              </a:ext>
            </a:extLst>
          </p:cNvPr>
          <p:cNvSpPr txBox="1"/>
          <p:nvPr/>
        </p:nvSpPr>
        <p:spPr>
          <a:xfrm>
            <a:off x="1581190" y="2951945"/>
            <a:ext cx="9045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Creata anteprima di stampa per stampare l’etichetta di ogni prodotto e applicarla sulla scatola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321AC39-64C1-4DE9-9DBE-CA272030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24"/>
          <a:stretch/>
        </p:blipFill>
        <p:spPr>
          <a:xfrm>
            <a:off x="4545617" y="2241930"/>
            <a:ext cx="3383573" cy="413779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C5251FD-04D9-45A2-A04F-075ACD3D4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63" y="2068449"/>
            <a:ext cx="7763073" cy="402755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18AA02B-E7A8-4DEF-87F6-1120BEDCC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" y="2684657"/>
            <a:ext cx="6104149" cy="381795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45F79CA-74A1-4C87-954A-31FEFFA2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74" y="2071382"/>
            <a:ext cx="3887088" cy="333358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EF718A7-8607-4050-B014-A789684B1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43" y="2064325"/>
            <a:ext cx="3133023" cy="4627411"/>
          </a:xfrm>
          <a:prstGeom prst="rect">
            <a:avLst/>
          </a:prstGeom>
        </p:spPr>
      </p:pic>
      <p:pic>
        <p:nvPicPr>
          <p:cNvPr id="18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F677CA3E-E15F-4548-B125-C94175C5D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07" y="38258"/>
            <a:ext cx="1601755" cy="5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08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1479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275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00026 -0.2777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-0.00065 -0.2777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-0.00065 -0.2777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6" grpId="2"/>
      <p:bldP spid="7" grpId="0"/>
      <p:bldP spid="7" grpId="1"/>
      <p:bldP spid="7" grpId="2"/>
      <p:bldP spid="8" grpId="0"/>
      <p:bldP spid="8" grpId="1"/>
      <p:bldP spid="8" grpId="2"/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76F6C0A-76E3-4586-A9D3-3A88A44C3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6" r="19499" b="-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44274CF-21CF-4B56-BE6C-AFD3AAF8B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058" y="2468881"/>
            <a:ext cx="5334000" cy="33049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dirty="0"/>
              <a:t>Dello sviluppo dell’interfaccia web si occuperanno Cassina Giorgio e Kazakevych Vladyslav, molto accurati sia nella stesura del codice sia nella grafica che sarà poi destinata all’utilizzo quotidiano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38053501-939C-4329-B51D-6F66BE3ACE31}"/>
              </a:ext>
            </a:extLst>
          </p:cNvPr>
          <p:cNvSpPr txBox="1">
            <a:spLocks/>
          </p:cNvSpPr>
          <p:nvPr/>
        </p:nvSpPr>
        <p:spPr>
          <a:xfrm>
            <a:off x="6281058" y="737491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/>
              <a:t>SVILUPPO WEB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140B41-4E23-4A0F-BE7A-779285A94211}"/>
              </a:ext>
            </a:extLst>
          </p:cNvPr>
          <p:cNvSpPr txBox="1"/>
          <p:nvPr/>
        </p:nvSpPr>
        <p:spPr>
          <a:xfrm>
            <a:off x="5910943" y="2559785"/>
            <a:ext cx="60870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tx1">
                    <a:alpha val="70000"/>
                  </a:schemeClr>
                </a:solidFill>
              </a:rPr>
              <a:t>Il sito fornirà l’interfaccia del database che consentirà l’accesso alla lista di prodotti e, a seconda di chi vi accede, di acquistarli dai fornitori o dall’azienda stessa. Consentirà inoltre agli utenti di cercare i prodotti per nome e di vedere tutte le loro specifiche</a:t>
            </a:r>
          </a:p>
        </p:txBody>
      </p:sp>
      <p:pic>
        <p:nvPicPr>
          <p:cNvPr id="13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D544487F-785B-41D9-BAE9-9CE767D3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590" y="6324372"/>
            <a:ext cx="1601755" cy="5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5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  <p:bldP spid="12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231961-12DD-4699-B475-CFBEE32D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PROGRESSI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CC6B4D-80E6-4E2D-BFEE-020C26DD095A}"/>
              </a:ext>
            </a:extLst>
          </p:cNvPr>
          <p:cNvSpPr txBox="1"/>
          <p:nvPr/>
        </p:nvSpPr>
        <p:spPr>
          <a:xfrm>
            <a:off x="3700600" y="3167390"/>
            <a:ext cx="4790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Creata</a:t>
            </a:r>
            <a:r>
              <a:rPr lang="it-IT" dirty="0"/>
              <a:t> </a:t>
            </a:r>
            <a:r>
              <a:rPr lang="it-IT" sz="2800" dirty="0">
                <a:solidFill>
                  <a:schemeClr val="tx1">
                    <a:alpha val="70000"/>
                  </a:schemeClr>
                </a:solidFill>
              </a:rPr>
              <a:t>home page del sito</a:t>
            </a:r>
          </a:p>
        </p:txBody>
      </p:sp>
      <p:pic>
        <p:nvPicPr>
          <p:cNvPr id="6" name="Immagine 5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92CFD8C8-3366-4481-8865-6F9B39378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"/>
          <a:stretch/>
        </p:blipFill>
        <p:spPr>
          <a:xfrm>
            <a:off x="1613553" y="2286000"/>
            <a:ext cx="8964891" cy="36670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BEF3403-D684-421A-87DC-9DC959B53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40" y="2564090"/>
            <a:ext cx="9045344" cy="2970611"/>
          </a:xfrm>
          <a:prstGeom prst="rect">
            <a:avLst/>
          </a:prstGeom>
        </p:spPr>
      </p:pic>
      <p:pic>
        <p:nvPicPr>
          <p:cNvPr id="9" name="Picture 2" descr="https://media.discordapp.net/attachments/909033749348487178/911307392866713630/owo.png">
            <a:extLst>
              <a:ext uri="{FF2B5EF4-FFF2-40B4-BE49-F238E27FC236}">
                <a16:creationId xmlns:a16="http://schemas.microsoft.com/office/drawing/2014/main" id="{B443F58B-1EA5-4739-B4AA-D3C9B34F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" y="6258377"/>
            <a:ext cx="1601755" cy="50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66813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1398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777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C2F32"/>
      </a:dk2>
      <a:lt2>
        <a:srgbClr val="F2F3F0"/>
      </a:lt2>
      <a:accent1>
        <a:srgbClr val="8E29E7"/>
      </a:accent1>
      <a:accent2>
        <a:srgbClr val="4F3DDC"/>
      </a:accent2>
      <a:accent3>
        <a:srgbClr val="2962E7"/>
      </a:accent3>
      <a:accent4>
        <a:srgbClr val="179FD5"/>
      </a:accent4>
      <a:accent5>
        <a:srgbClr val="22C1AC"/>
      </a:accent5>
      <a:accent6>
        <a:srgbClr val="15C564"/>
      </a:accent6>
      <a:hlink>
        <a:srgbClr val="34999D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</TotalTime>
  <Words>517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Avenir Next LT Pro Light</vt:lpstr>
      <vt:lpstr>Sitka Subheading</vt:lpstr>
      <vt:lpstr>PebbleVTI</vt:lpstr>
      <vt:lpstr>Presentazione standard di PowerPoint</vt:lpstr>
      <vt:lpstr>Descrizione del progetto</vt:lpstr>
      <vt:lpstr>Suddivisione dei compiti</vt:lpstr>
      <vt:lpstr>SVILUPPO DATABASE</vt:lpstr>
      <vt:lpstr>PROGRESSI</vt:lpstr>
      <vt:lpstr>SVILUPPO APPLICAZIONI</vt:lpstr>
      <vt:lpstr>PROGRESSI</vt:lpstr>
      <vt:lpstr>Presentazione standard di PowerPoint</vt:lpstr>
      <vt:lpstr>PROGRESSI</vt:lpstr>
      <vt:lpstr>FREELANCE</vt:lpstr>
      <vt:lpstr>PROGRESSI</vt:lpstr>
      <vt:lpstr>DIAGRAMMA DI GANTT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Gestione di un magazzino</dc:title>
  <dc:creator>Luca Bonfissuto</dc:creator>
  <cp:lastModifiedBy>Luca Bonfissuto</cp:lastModifiedBy>
  <cp:revision>24</cp:revision>
  <dcterms:created xsi:type="dcterms:W3CDTF">2021-11-11T14:57:18Z</dcterms:created>
  <dcterms:modified xsi:type="dcterms:W3CDTF">2022-01-22T10:28:33Z</dcterms:modified>
</cp:coreProperties>
</file>